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A76"/>
    <a:srgbClr val="8A8586"/>
    <a:srgbClr val="1A4D89"/>
    <a:srgbClr val="14A1C0"/>
    <a:srgbClr val="A77AA0"/>
    <a:srgbClr val="F87E43"/>
    <a:srgbClr val="6AC6A7"/>
    <a:srgbClr val="7AC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6" autoAdjust="0"/>
  </p:normalViewPr>
  <p:slideViewPr>
    <p:cSldViewPr>
      <p:cViewPr varScale="1">
        <p:scale>
          <a:sx n="74" d="100"/>
          <a:sy n="74" d="100"/>
        </p:scale>
        <p:origin x="106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C2CBC-01DC-4BCB-B621-2B910077918C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20572-5965-4CC3-9702-C5A63FF40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28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85193"/>
            <a:ext cx="7772400" cy="1470025"/>
          </a:xfrm>
          <a:noFill/>
        </p:spPr>
        <p:txBody>
          <a:bodyPr/>
          <a:lstStyle>
            <a:lvl1pPr marL="0" algn="ctr">
              <a:defRPr>
                <a:solidFill>
                  <a:srgbClr val="7ACEB6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4444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9293-09FE-46C0-B5B2-75B6532ED979}" type="datetimeFigureOut">
              <a:rPr lang="nl-NL" smtClean="0"/>
              <a:t>1-2-2019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976F-AFA5-49B2-9C7F-791D4BF152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410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rgbClr val="6AC6A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Picture 6" descr="DJZ_LogoBalk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5345"/>
            <a:ext cx="9144000" cy="6020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hdr="0"/>
  <p:txStyles>
    <p:titleStyle>
      <a:lvl1pPr marL="180000" algn="l" defTabSz="914400" rtl="0" eaLnBrk="1" latinLnBrk="0" hangingPunct="1">
        <a:spcBef>
          <a:spcPts val="0"/>
        </a:spcBef>
        <a:spcAft>
          <a:spcPts val="0"/>
        </a:spcAft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062664" cy="1181993"/>
          </a:xfrm>
        </p:spPr>
        <p:txBody>
          <a:bodyPr>
            <a:noAutofit/>
          </a:bodyPr>
          <a:lstStyle/>
          <a:p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Een stap verder, vroeger, lichter  en eerder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6663"/>
            <a:ext cx="6400800" cy="98052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153A76"/>
                </a:solidFill>
              </a:rPr>
              <a:t>Bert Prinsen</a:t>
            </a:r>
          </a:p>
          <a:p>
            <a:r>
              <a:rPr lang="en-US" sz="2800" dirty="0">
                <a:solidFill>
                  <a:srgbClr val="153A76"/>
                </a:solidFill>
              </a:rPr>
              <a:t>31-01-2019</a:t>
            </a:r>
          </a:p>
        </p:txBody>
      </p:sp>
      <p:pic>
        <p:nvPicPr>
          <p:cNvPr id="5" name="Picture 4" descr="DJZ_HomePlaatj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15148" r="15539" b="15148"/>
          <a:stretch/>
        </p:blipFill>
        <p:spPr>
          <a:xfrm>
            <a:off x="1425799" y="476672"/>
            <a:ext cx="6111874" cy="2317948"/>
          </a:xfrm>
          <a:prstGeom prst="rect">
            <a:avLst/>
          </a:prstGeom>
        </p:spPr>
      </p:pic>
      <p:pic>
        <p:nvPicPr>
          <p:cNvPr id="6" name="Afbeelding 5" descr="SmOeJ_Illustraties_Logo.png">
            <a:extLst>
              <a:ext uri="{FF2B5EF4-FFF2-40B4-BE49-F238E27FC236}">
                <a16:creationId xmlns:a16="http://schemas.microsoft.com/office/drawing/2014/main" id="{9B1212F2-3B98-42AF-A860-75521F57F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658" y="4437111"/>
            <a:ext cx="1752154" cy="14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4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Kosten en opbrengsten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0" y="1844824"/>
            <a:ext cx="44958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VoorZorg</a:t>
            </a:r>
            <a:r>
              <a:rPr lang="nl-NL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€ 12.500 voor 2½ jaar per kind</a:t>
            </a:r>
          </a:p>
          <a:p>
            <a:pPr marL="0" indent="0">
              <a:buNone/>
            </a:pPr>
            <a:endParaRPr lang="nl-NL" dirty="0">
              <a:solidFill>
                <a:srgbClr val="8A85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1A4D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K-VHT € 971 per gezin</a:t>
            </a:r>
          </a:p>
          <a:p>
            <a:pPr marL="0" indent="0">
              <a:buNone/>
            </a:pPr>
            <a:endParaRPr lang="nl-NL" dirty="0">
              <a:solidFill>
                <a:srgbClr val="8A85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Schatting voor Triple P 1-3   6.8 miljoen voor totale bevolking </a:t>
            </a:r>
          </a:p>
          <a:p>
            <a:pPr marL="109728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4451634" y="1841633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VoorZorg</a:t>
            </a:r>
            <a:r>
              <a:rPr lang="nl-NL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€ 16.800 </a:t>
            </a:r>
          </a:p>
          <a:p>
            <a:pPr marL="109728" indent="0">
              <a:buNone/>
            </a:pPr>
            <a:endParaRPr lang="nl-NL" dirty="0">
              <a:solidFill>
                <a:srgbClr val="8A85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rgbClr val="8A85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1A4D8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K-VHT € 3684 per gezin</a:t>
            </a:r>
          </a:p>
          <a:p>
            <a:pPr marL="0" indent="0">
              <a:buNone/>
            </a:pPr>
            <a:endParaRPr lang="nl-NL" dirty="0">
              <a:solidFill>
                <a:srgbClr val="8A85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Triple P 1-3  8.0 miljoen voor totale groep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4294967295"/>
          </p:nvPr>
        </p:nvSpPr>
        <p:spPr>
          <a:xfrm>
            <a:off x="154774" y="1122087"/>
            <a:ext cx="4040188" cy="63976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Kosten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4294967295"/>
          </p:nvPr>
        </p:nvSpPr>
        <p:spPr>
          <a:xfrm>
            <a:off x="4949039" y="1122087"/>
            <a:ext cx="4041775" cy="63976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Baten </a:t>
            </a:r>
          </a:p>
        </p:txBody>
      </p:sp>
    </p:spTree>
    <p:extLst>
      <p:ext uri="{BB962C8B-B14F-4D97-AF65-F5344CB8AC3E}">
        <p14:creationId xmlns:p14="http://schemas.microsoft.com/office/powerpoint/2010/main" val="288375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14A1C0"/>
          </a:solidFill>
        </p:spPr>
        <p:txBody>
          <a:bodyPr>
            <a:normAutofit/>
          </a:bodyPr>
          <a:lstStyle/>
          <a:p>
            <a:r>
              <a:rPr lang="nl-NL" alt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Publiek basispakket opvoedsteun in gemeenten 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tekst 2"/>
          <p:cNvSpPr txBox="1">
            <a:spLocks/>
          </p:cNvSpPr>
          <p:nvPr/>
        </p:nvSpPr>
        <p:spPr>
          <a:xfrm>
            <a:off x="457200" y="1412776"/>
            <a:ext cx="8291264" cy="471338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nl-NL" alt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Open huis in de buurt: ontmoeting, voorlichting, onderlinge steun </a:t>
            </a:r>
          </a:p>
          <a:p>
            <a:pPr>
              <a:lnSpc>
                <a:spcPct val="80000"/>
              </a:lnSpc>
              <a:buNone/>
            </a:pPr>
            <a:r>
              <a:rPr lang="nl-NL" alt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met spreekuren, inloop, thema-avonden, mediacampagne (Triple P), sociale steunprogramma’s (MIM, Home Start, Boekenpret), opvoed- party, schriftelijke voorlichting,  website / virtueel CJG (Groeigids, groeiboek), …</a:t>
            </a:r>
          </a:p>
          <a:p>
            <a:pPr>
              <a:lnSpc>
                <a:spcPct val="80000"/>
              </a:lnSpc>
              <a:buNone/>
            </a:pPr>
            <a:endParaRPr lang="nl-NL" altLang="nl-NL" sz="3600" dirty="0">
              <a:solidFill>
                <a:srgbClr val="8A85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alt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Universele, preventieve opvoedsteun voor alle ouders </a:t>
            </a:r>
          </a:p>
          <a:p>
            <a:pPr>
              <a:lnSpc>
                <a:spcPct val="80000"/>
              </a:lnSpc>
              <a:buNone/>
            </a:pPr>
            <a:r>
              <a:rPr lang="nl-NL" alt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met spreekuren, huisbezoek, oudertrainingen, cursussen (Triple P, Opvoeden &amp; Zo, Stap-voor-stap, Gordon, Peuters-in-zicht, Beter omgaan met pubers), …..</a:t>
            </a:r>
          </a:p>
          <a:p>
            <a:pPr>
              <a:lnSpc>
                <a:spcPct val="80000"/>
              </a:lnSpc>
              <a:buNone/>
            </a:pPr>
            <a:endParaRPr lang="nl-NL" altLang="nl-NL" sz="3600" dirty="0">
              <a:solidFill>
                <a:srgbClr val="8A85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alt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Doelgerichte, lichte pedagogische hulp met specifieke interventie-programma’s </a:t>
            </a:r>
            <a:r>
              <a:rPr lang="nl-NL" altLang="nl-NL" sz="3600" dirty="0" err="1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VoorZorg</a:t>
            </a:r>
            <a:r>
              <a:rPr lang="nl-NL" alt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Stevig Ouderschap, Triple P, Kortdurende </a:t>
            </a:r>
            <a:r>
              <a:rPr lang="nl-NL" altLang="nl-NL" sz="3600" dirty="0" err="1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videohometraining</a:t>
            </a:r>
            <a:r>
              <a:rPr lang="nl-NL" alt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Jij bent belangrijk, Praten met kinderen, ….</a:t>
            </a:r>
          </a:p>
          <a:p>
            <a:pPr>
              <a:lnSpc>
                <a:spcPct val="80000"/>
              </a:lnSpc>
              <a:buNone/>
            </a:pPr>
            <a:endParaRPr lang="nl-NL" altLang="nl-NL" sz="3600" dirty="0">
              <a:solidFill>
                <a:srgbClr val="8A85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alt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Lokale, intensieve pedagogische hulp: Bemoeizorg, LIPT, Triple P, </a:t>
            </a:r>
            <a:r>
              <a:rPr lang="nl-NL" altLang="nl-NL" sz="3600" dirty="0" err="1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Videohometraining</a:t>
            </a:r>
            <a:r>
              <a:rPr lang="nl-NL" alt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nl-NL" altLang="nl-NL" sz="3600" dirty="0" err="1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Droogbed</a:t>
            </a:r>
            <a:r>
              <a:rPr lang="nl-NL" alt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-training, Drukke kinderen, Armoede en  gezondheid, Baby Extra, ….			</a:t>
            </a:r>
          </a:p>
          <a:p>
            <a:pPr marL="0" indent="0">
              <a:buNone/>
            </a:pPr>
            <a:endParaRPr lang="nl-NL" b="1" dirty="0"/>
          </a:p>
        </p:txBody>
      </p:sp>
      <p:pic>
        <p:nvPicPr>
          <p:cNvPr id="6" name="Afbeelding 5" descr="SmOeJ_Illustraties_Logo.png">
            <a:extLst>
              <a:ext uri="{FF2B5EF4-FFF2-40B4-BE49-F238E27FC236}">
                <a16:creationId xmlns:a16="http://schemas.microsoft.com/office/drawing/2014/main" id="{FD47F16B-91FD-4E2D-8C21-2ED947163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8304" y="5413878"/>
            <a:ext cx="1752154" cy="14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1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6988B-2C39-4F00-9BAF-F7CB6837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Preventie = het zorg voor jeugd-systeem andersom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7D7766-2D65-4666-9FFD-DB84DBFE4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Toegang = de achteruitgang</a:t>
            </a:r>
          </a:p>
          <a:p>
            <a:r>
              <a:rPr lang="nl-NL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Niet verwijzen, maar inschakelen en er op af met huisarts, school, CB, buurt</a:t>
            </a:r>
          </a:p>
          <a:p>
            <a:r>
              <a:rPr lang="nl-NL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Kansen voor preventie:</a:t>
            </a:r>
          </a:p>
          <a:p>
            <a:pPr lvl="1"/>
            <a:r>
              <a:rPr lang="nl-NL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 van vrijwilligers, mentoren, maatjes uit samenleving, kerk, sport, etc.</a:t>
            </a:r>
          </a:p>
          <a:p>
            <a:pPr lvl="1"/>
            <a:r>
              <a:rPr lang="nl-NL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kosteneffectieve vroegtijdige interventies</a:t>
            </a:r>
          </a:p>
          <a:p>
            <a:pPr lvl="1"/>
            <a:r>
              <a:rPr lang="nl-NL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vroegtijdige signalering (durven vragen 		stellen aan elkaar; nooit blijven 			rondlopen met vermoedens)		</a:t>
            </a:r>
          </a:p>
          <a:p>
            <a:pPr lvl="1"/>
            <a:endParaRPr lang="nl-NL" dirty="0">
              <a:solidFill>
                <a:srgbClr val="8A85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SmOeJ_Illustraties_Logo.png">
            <a:extLst>
              <a:ext uri="{FF2B5EF4-FFF2-40B4-BE49-F238E27FC236}">
                <a16:creationId xmlns:a16="http://schemas.microsoft.com/office/drawing/2014/main" id="{0E1A36B2-B08B-48CC-8FB5-D38BBB01B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658" y="4437111"/>
            <a:ext cx="1752154" cy="14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8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1A4D89"/>
          </a:solidFill>
        </p:spPr>
        <p:txBody>
          <a:bodyPr/>
          <a:lstStyle/>
          <a:p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Effectieve preventieve interventies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tekst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dirty="0">
                <a:solidFill>
                  <a:srgbClr val="8A8586"/>
                </a:solidFill>
              </a:rPr>
              <a:t>In de Databank </a:t>
            </a:r>
            <a:r>
              <a:rPr lang="nl-NL" sz="3000" b="1" dirty="0">
                <a:solidFill>
                  <a:srgbClr val="8A8586"/>
                </a:solidFill>
              </a:rPr>
              <a:t>159 </a:t>
            </a:r>
            <a:r>
              <a:rPr lang="nl-NL" sz="3000" dirty="0">
                <a:solidFill>
                  <a:srgbClr val="8A8586"/>
                </a:solidFill>
              </a:rPr>
              <a:t>preventieve interventies, </a:t>
            </a:r>
            <a:r>
              <a:rPr lang="nl-NL" sz="3000" b="1" dirty="0">
                <a:solidFill>
                  <a:srgbClr val="8A8586"/>
                </a:solidFill>
              </a:rPr>
              <a:t>38</a:t>
            </a:r>
            <a:r>
              <a:rPr lang="nl-NL" sz="3000" dirty="0">
                <a:solidFill>
                  <a:srgbClr val="8A8586"/>
                </a:solidFill>
              </a:rPr>
              <a:t> effectieve</a:t>
            </a:r>
          </a:p>
          <a:p>
            <a:r>
              <a:rPr lang="nl-NL" sz="3000" dirty="0">
                <a:solidFill>
                  <a:srgbClr val="8A8586"/>
                </a:solidFill>
              </a:rPr>
              <a:t>Hoe eerder en vroeger, hoe kansrijker</a:t>
            </a:r>
          </a:p>
          <a:p>
            <a:r>
              <a:rPr lang="nl-NL" sz="3000" dirty="0">
                <a:solidFill>
                  <a:srgbClr val="8A8586"/>
                </a:solidFill>
              </a:rPr>
              <a:t>Geboorte: Piramide, </a:t>
            </a:r>
            <a:r>
              <a:rPr lang="nl-NL" sz="3000" b="1" dirty="0" err="1">
                <a:solidFill>
                  <a:srgbClr val="8A8586"/>
                </a:solidFill>
              </a:rPr>
              <a:t>VoorZorg</a:t>
            </a:r>
            <a:r>
              <a:rPr lang="nl-NL" sz="3000" dirty="0">
                <a:solidFill>
                  <a:srgbClr val="8A8586"/>
                </a:solidFill>
              </a:rPr>
              <a:t>, Stevig Ouderschap, Baby-ouder interventie, Kaleidoscoop, Gezond Gewicht, Negen maanden niet, Betere Start, Video-home-training</a:t>
            </a:r>
          </a:p>
          <a:p>
            <a:r>
              <a:rPr lang="nl-NL" sz="3000" dirty="0">
                <a:solidFill>
                  <a:srgbClr val="8A8586"/>
                </a:solidFill>
              </a:rPr>
              <a:t>Echtscheiding: Dappere </a:t>
            </a:r>
            <a:r>
              <a:rPr lang="nl-NL" sz="3000" dirty="0" err="1">
                <a:solidFill>
                  <a:srgbClr val="8A8586"/>
                </a:solidFill>
              </a:rPr>
              <a:t>Dino’s</a:t>
            </a:r>
            <a:r>
              <a:rPr lang="nl-NL" sz="3000" dirty="0">
                <a:solidFill>
                  <a:srgbClr val="8A8586"/>
                </a:solidFill>
              </a:rPr>
              <a:t>, !JES het brugproject, Stoere Schildpadden 	</a:t>
            </a:r>
          </a:p>
        </p:txBody>
      </p:sp>
      <p:pic>
        <p:nvPicPr>
          <p:cNvPr id="5" name="Afbeelding 4" descr="SmOeJ_Illustraties_Logo.png">
            <a:extLst>
              <a:ext uri="{FF2B5EF4-FFF2-40B4-BE49-F238E27FC236}">
                <a16:creationId xmlns:a16="http://schemas.microsoft.com/office/drawing/2014/main" id="{5CF2F024-5F19-4C08-9C56-1554DB146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658" y="4437111"/>
            <a:ext cx="1752154" cy="14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7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87E43"/>
          </a:solidFill>
        </p:spPr>
        <p:txBody>
          <a:bodyPr>
            <a:normAutofit/>
          </a:bodyPr>
          <a:lstStyle/>
          <a:p>
            <a:r>
              <a:rPr lang="nl-NL" altLang="nl-NL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Vroeg beginnen: tijdige preventie levert veel winst 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tekst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EE407AF-D4E3-41A1-A380-9FB2FE39A6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2" y="1052737"/>
            <a:ext cx="9180511" cy="5805263"/>
          </a:xfrm>
        </p:spPr>
      </p:pic>
      <p:pic>
        <p:nvPicPr>
          <p:cNvPr id="6" name="Afbeelding 5" descr="SmOeJ_Illustraties_Logo.png">
            <a:extLst>
              <a:ext uri="{FF2B5EF4-FFF2-40B4-BE49-F238E27FC236}">
                <a16:creationId xmlns:a16="http://schemas.microsoft.com/office/drawing/2014/main" id="{503F48B5-DA42-476F-B0AD-7ECDEC8CA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658" y="4437111"/>
            <a:ext cx="1752154" cy="14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6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A77AA0"/>
          </a:solidFill>
        </p:spPr>
        <p:txBody>
          <a:bodyPr/>
          <a:lstStyle/>
          <a:p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VoorZorg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tekst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Logokleur">
            <a:extLst>
              <a:ext uri="{FF2B5EF4-FFF2-40B4-BE49-F238E27FC236}">
                <a16:creationId xmlns:a16="http://schemas.microsoft.com/office/drawing/2014/main" id="{9CD39301-E8A3-4553-88B5-45437B3D9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81" y="1052736"/>
            <a:ext cx="6912893" cy="51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73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14A1C0"/>
          </a:solidFill>
        </p:spPr>
        <p:txBody>
          <a:bodyPr>
            <a:normAutofit/>
          </a:bodyPr>
          <a:lstStyle/>
          <a:p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Doelstellingen van </a:t>
            </a:r>
            <a:r>
              <a:rPr lang="nl-NL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VoorZorg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tekst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nl-NL" sz="30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Primaire preventie van kindermishandeling en  ontwikkelingsproblemen bij jonge kinderen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0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Verbetering van het  zwangerschaps­- en geboorteproces voor moeder en kind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0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Verbetering van de gezondheid en ontwikkeling van het kind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30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Verbetering van de persoonlijke ontwikkeling van de moeder en haar mogelijkheden voor </a:t>
            </a:r>
          </a:p>
          <a:p>
            <a:pPr marL="0" indent="0">
              <a:buNone/>
            </a:pPr>
            <a:r>
              <a:rPr lang="nl-NL" sz="30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opleiding en werk, zodat zij meer </a:t>
            </a:r>
          </a:p>
          <a:p>
            <a:pPr marL="0" indent="0">
              <a:buNone/>
            </a:pPr>
            <a:r>
              <a:rPr lang="nl-NL" sz="30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kan betekenen voor haar kind.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CA5621-116D-41CE-B68D-F914A969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2154309" cy="167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26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F5F09-8AB7-47A0-A53E-B0B09727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Voor wie?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730C37-9688-4F0A-8AE3-7F1A06C67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Jonge aanstaande moeders van een eerste kind voor de 28e week van de zwangerschap in risicovolle omstandigheden en zonder </a:t>
            </a:r>
            <a:b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sociaal netwerk:</a:t>
            </a:r>
            <a:b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0.5 – 1% van </a:t>
            </a:r>
            <a:r>
              <a:rPr lang="nl-NL" sz="2800" dirty="0" err="1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zwangeren</a:t>
            </a:r>
            <a:b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l-NL" sz="2800" dirty="0">
              <a:solidFill>
                <a:srgbClr val="8A8586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9E4DC91-6AE2-4C77-B8E0-58783FE26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3742556" cy="36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7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1A4D89"/>
          </a:solidFill>
        </p:spPr>
        <p:txBody>
          <a:bodyPr>
            <a:normAutofit/>
          </a:bodyPr>
          <a:lstStyle/>
          <a:p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Resultaten </a:t>
            </a:r>
            <a:r>
              <a:rPr lang="nl-NL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VoorZorg</a:t>
            </a:r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(NL, </a:t>
            </a:r>
            <a:r>
              <a:rPr lang="nl-NL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Medjoubi</a:t>
            </a:r>
            <a:r>
              <a:rPr lang="nl-NL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, 2014)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tekst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Afname kindermishandeling  </a:t>
            </a:r>
          </a:p>
          <a:p>
            <a: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Minder roken tijdens en na de zwangerschap</a:t>
            </a:r>
          </a:p>
          <a:p>
            <a:r>
              <a:rPr lang="nl-NL" sz="2800" dirty="0" err="1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VoorZorgmoeders</a:t>
            </a:r>
            <a: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roken niet waar de baby bij is</a:t>
            </a:r>
          </a:p>
          <a:p>
            <a: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Vaker en langer borstvoeding </a:t>
            </a:r>
          </a:p>
          <a:p>
            <a:r>
              <a:rPr lang="nl-NL" sz="2800" dirty="0" err="1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VoorZorgmoeders</a:t>
            </a:r>
            <a: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zijn minder vaak 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slachtoffer	van huiselijk geweld.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03CBD54-5DEC-46DF-BA73-0465EFF6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501008"/>
            <a:ext cx="2259817" cy="242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17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87E43"/>
          </a:solidFill>
        </p:spPr>
        <p:txBody>
          <a:bodyPr>
            <a:normAutofit/>
          </a:bodyPr>
          <a:lstStyle/>
          <a:p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Bijzonderheden </a:t>
            </a:r>
            <a:r>
              <a:rPr lang="nl-N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VoorZorg</a:t>
            </a:r>
            <a:r>
              <a:rPr lang="nl-N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l-NL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(Olds, 1980-2018)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tekst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A38E2F-29A4-4E77-9C50-DD9DD53B9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helft minder resultaat met vrijwilligers, sterk afnemend effect na start na 28e week zwangerschap</a:t>
            </a:r>
          </a:p>
          <a:p>
            <a:r>
              <a:rPr 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de USA: tweede generatie-effecten  en hogere opleiding en significant hoger IQ van kinderen van oorspronkelijke deelnemers (trial 1-3)</a:t>
            </a:r>
          </a:p>
          <a:p>
            <a:r>
              <a:rPr 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Minder kindermishandeling en minder criminaliteit (ouders en kinderen)</a:t>
            </a:r>
          </a:p>
          <a:p>
            <a:r>
              <a:rPr 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Programma-integriteit</a:t>
            </a:r>
          </a:p>
          <a:p>
            <a:r>
              <a:rPr 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Kansrijk NL public health systeem (CB, peuterspeelzaal / kinderopvang, basisschool, JGZ)</a:t>
            </a:r>
          </a:p>
          <a:p>
            <a:r>
              <a:rPr 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Doorbreken armoedecirkel</a:t>
            </a:r>
          </a:p>
          <a:p>
            <a:r>
              <a:rPr lang="nl-NL" sz="3600" dirty="0">
                <a:solidFill>
                  <a:srgbClr val="8A858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Bewezen kosteneffectief			</a:t>
            </a:r>
          </a:p>
        </p:txBody>
      </p:sp>
      <p:pic>
        <p:nvPicPr>
          <p:cNvPr id="7" name="Afbeelding 6" descr="SmOeJ_Illustraties_Logo.png">
            <a:extLst>
              <a:ext uri="{FF2B5EF4-FFF2-40B4-BE49-F238E27FC236}">
                <a16:creationId xmlns:a16="http://schemas.microsoft.com/office/drawing/2014/main" id="{55D880F4-080A-4E25-AE27-331EE4A35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0658" y="4437111"/>
            <a:ext cx="1752154" cy="14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64788"/>
      </p:ext>
    </p:extLst>
  </p:cSld>
  <p:clrMapOvr>
    <a:masterClrMapping/>
  </p:clrMapOvr>
</p:sld>
</file>

<file path=ppt/theme/theme1.xml><?xml version="1.0" encoding="utf-8"?>
<a:theme xmlns:a="http://schemas.openxmlformats.org/drawingml/2006/main" name="deJeugdZaa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374</Words>
  <Application>Microsoft Office PowerPoint</Application>
  <PresentationFormat>Diavoorstelling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deJeugdZaak</vt:lpstr>
      <vt:lpstr>Een stap verder, vroeger, lichter  en eerder</vt:lpstr>
      <vt:lpstr>Preventie = het zorg voor jeugd-systeem andersom</vt:lpstr>
      <vt:lpstr>Effectieve preventieve interventies</vt:lpstr>
      <vt:lpstr>Vroeg beginnen: tijdige preventie levert veel winst </vt:lpstr>
      <vt:lpstr>VoorZorg</vt:lpstr>
      <vt:lpstr>Doelstellingen van VoorZorg</vt:lpstr>
      <vt:lpstr>Voor wie?</vt:lpstr>
      <vt:lpstr>Resultaten VoorZorg (NL, Medjoubi, 2014)</vt:lpstr>
      <vt:lpstr>Bijzonderheden VoorZorg (Olds, 1980-2018)</vt:lpstr>
      <vt:lpstr>Kosten en opbrengsten</vt:lpstr>
      <vt:lpstr>Publiek basispakket opvoedsteun in gemeenten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PPT De JeugdZaak</dc:title>
  <dc:creator>Marian van Leeuwen</dc:creator>
  <cp:lastModifiedBy>Annemiek van Woudenberg</cp:lastModifiedBy>
  <cp:revision>14</cp:revision>
  <dcterms:created xsi:type="dcterms:W3CDTF">2015-06-04T20:03:39Z</dcterms:created>
  <dcterms:modified xsi:type="dcterms:W3CDTF">2019-02-01T14:42:55Z</dcterms:modified>
</cp:coreProperties>
</file>