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1C0"/>
    <a:srgbClr val="A77AA0"/>
    <a:srgbClr val="F87E43"/>
    <a:srgbClr val="153A76"/>
    <a:srgbClr val="1A4D89"/>
    <a:srgbClr val="6AC6A7"/>
    <a:srgbClr val="7ACEB6"/>
    <a:srgbClr val="8A85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2CBC-01DC-4BCB-B621-2B910077918C}" type="datetimeFigureOut">
              <a:rPr lang="nl-NL" smtClean="0"/>
              <a:pPr/>
              <a:t>10-6-2015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0572-5965-4CC3-9702-C5A63FF40E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9728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85193"/>
            <a:ext cx="7772400" cy="1470025"/>
          </a:xfrm>
          <a:noFill/>
        </p:spPr>
        <p:txBody>
          <a:bodyPr/>
          <a:lstStyle>
            <a:lvl1pPr marL="0" algn="ctr">
              <a:defRPr>
                <a:solidFill>
                  <a:srgbClr val="7ACEB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4444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6AC6A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7" name="Picture 6" descr="DJZ_LogoBal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5345"/>
            <a:ext cx="9144000" cy="602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marL="180000" algn="l" defTabSz="914400" rtl="0" eaLnBrk="1" latinLnBrk="0" hangingPunct="1">
        <a:spcBef>
          <a:spcPts val="0"/>
        </a:spcBef>
        <a:spcAft>
          <a:spcPts val="0"/>
        </a:spcAft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Zorgen voor jeugd in wijken is teamwork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176663"/>
            <a:ext cx="7272808" cy="155659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Bert Prinsen, de </a:t>
            </a:r>
            <a:r>
              <a:rPr lang="en-US" sz="2400" dirty="0" err="1" smtClean="0"/>
              <a:t>JeugdZaak</a:t>
            </a:r>
            <a:r>
              <a:rPr lang="en-US" sz="2400" dirty="0" smtClean="0"/>
              <a:t> &amp; </a:t>
            </a:r>
            <a:r>
              <a:rPr lang="nl-NL" altLang="nl-NL" sz="2400" dirty="0" smtClean="0"/>
              <a:t>Sarah </a:t>
            </a:r>
            <a:r>
              <a:rPr lang="nl-NL" altLang="nl-NL" sz="2400" dirty="0" err="1" smtClean="0"/>
              <a:t>Hamed</a:t>
            </a:r>
            <a:r>
              <a:rPr lang="nl-NL" altLang="nl-NL" sz="2400" dirty="0" smtClean="0"/>
              <a:t>, CJG </a:t>
            </a:r>
            <a:r>
              <a:rPr lang="nl-NL" altLang="nl-NL" sz="2400" dirty="0" err="1" smtClean="0"/>
              <a:t>Noordermaat</a:t>
            </a:r>
            <a:r>
              <a:rPr lang="nl-NL" altLang="nl-NL" sz="2400" dirty="0" smtClean="0"/>
              <a:t> </a:t>
            </a:r>
            <a:endParaRPr lang="nl-NL" altLang="nl-NL" sz="2400" dirty="0" smtClean="0"/>
          </a:p>
          <a:p>
            <a:endParaRPr lang="nl-NL" sz="2400" dirty="0" smtClean="0"/>
          </a:p>
          <a:p>
            <a:pPr algn="l"/>
            <a:r>
              <a:rPr lang="nl-NL" sz="1900" dirty="0" err="1" smtClean="0"/>
              <a:t>AIT-studiedag</a:t>
            </a:r>
            <a:r>
              <a:rPr lang="nl-NL" sz="1900" dirty="0" smtClean="0"/>
              <a:t> </a:t>
            </a:r>
            <a:r>
              <a:rPr lang="nl-NL" sz="1900" dirty="0" smtClean="0"/>
              <a:t>2 juni 2015		</a:t>
            </a:r>
          </a:p>
          <a:p>
            <a:pPr algn="l"/>
            <a:r>
              <a:rPr lang="nl-NL" sz="1900" dirty="0" smtClean="0"/>
              <a:t>De Eenhoorn, Amersfoort</a:t>
            </a:r>
          </a:p>
        </p:txBody>
      </p:sp>
      <p:pic>
        <p:nvPicPr>
          <p:cNvPr id="5" name="Picture 4" descr="DJZ_HomePlaatj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9" t="15148" r="15539" b="15148"/>
          <a:stretch/>
        </p:blipFill>
        <p:spPr>
          <a:xfrm>
            <a:off x="1425799" y="476672"/>
            <a:ext cx="6111874" cy="23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24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rgbClr val="14A1C0"/>
          </a:solidFill>
        </p:spPr>
        <p:txBody>
          <a:bodyPr anchor="t">
            <a:normAutofit fontScale="90000"/>
          </a:bodyPr>
          <a:lstStyle/>
          <a:p>
            <a:r>
              <a:rPr lang="nl-NL" dirty="0" smtClean="0"/>
              <a:t>Onze vraag over VHT in de eerste lijn (wijkteam/CJG/e.d.): </a:t>
            </a:r>
            <a:br>
              <a:rPr lang="nl-NL" dirty="0" smtClean="0"/>
            </a:br>
            <a:endParaRPr lang="en-US" dirty="0"/>
          </a:p>
        </p:txBody>
      </p:sp>
      <p:sp>
        <p:nvSpPr>
          <p:cNvPr id="77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nl-NL" altLang="nl-NL" dirty="0" smtClean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altLang="nl-NL" b="1" dirty="0" smtClean="0">
                <a:solidFill>
                  <a:srgbClr val="FF0000"/>
                </a:solidFill>
              </a:rPr>
              <a:t>Benoem </a:t>
            </a:r>
            <a:r>
              <a:rPr lang="nl-NL" altLang="nl-NL" b="1" dirty="0" smtClean="0">
                <a:solidFill>
                  <a:srgbClr val="002060"/>
                </a:solidFill>
              </a:rPr>
              <a:t>10 situaties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altLang="nl-NL" b="1" dirty="0" smtClean="0">
                <a:solidFill>
                  <a:srgbClr val="FF0000"/>
                </a:solidFill>
              </a:rPr>
              <a:t>of geef </a:t>
            </a:r>
            <a:r>
              <a:rPr lang="nl-NL" altLang="nl-NL" b="1" dirty="0" smtClean="0">
                <a:solidFill>
                  <a:srgbClr val="660033"/>
                </a:solidFill>
              </a:rPr>
              <a:t>10 redenen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altLang="nl-NL" b="1" dirty="0" smtClean="0">
                <a:solidFill>
                  <a:srgbClr val="FF0000"/>
                </a:solidFill>
              </a:rPr>
              <a:t>of benoem </a:t>
            </a:r>
            <a:r>
              <a:rPr lang="nl-NL" altLang="nl-NL" b="1" dirty="0" smtClean="0">
                <a:solidFill>
                  <a:srgbClr val="00B050"/>
                </a:solidFill>
              </a:rPr>
              <a:t>10 problemen/vragen/zorgen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nl-NL" altLang="nl-NL" b="1" dirty="0">
              <a:solidFill>
                <a:srgbClr val="00B050"/>
              </a:solidFill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altLang="nl-NL" b="1" dirty="0" smtClean="0">
                <a:solidFill>
                  <a:srgbClr val="FF0000"/>
                </a:solidFill>
              </a:rPr>
              <a:t>waarvoor je in de eerste lijn (wijkteam/CJG/ basisvoorziening) voor de inzet van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altLang="nl-NL" b="1" dirty="0" smtClean="0">
                <a:solidFill>
                  <a:srgbClr val="FF0000"/>
                </a:solidFill>
              </a:rPr>
              <a:t>VHT kiest?</a:t>
            </a:r>
          </a:p>
        </p:txBody>
      </p:sp>
    </p:spTree>
    <p:extLst>
      <p:ext uri="{BB962C8B-B14F-4D97-AF65-F5344CB8AC3E}">
        <p14:creationId xmlns:p14="http://schemas.microsoft.com/office/powerpoint/2010/main" xmlns="" val="76126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van u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wijkteam</a:t>
            </a:r>
            <a:r>
              <a:rPr lang="en-US" dirty="0" smtClean="0"/>
              <a:t> of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binnenkort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3" descr="20060626 Oké-punt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263" y="1556792"/>
            <a:ext cx="3106737" cy="23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269810" cy="21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4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A4D89"/>
          </a:solidFill>
        </p:spPr>
        <p:txBody>
          <a:bodyPr/>
          <a:lstStyle/>
          <a:p>
            <a:r>
              <a:rPr lang="en-US" dirty="0" err="1" smtClean="0"/>
              <a:t>Onderwerpen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1. De eerste drie vragen: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	- wat is een wijkteam; 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	- hoe gaat dat in Arnhem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	- wat zijn de resultaten?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nl-NL" altLang="nl-NL" sz="2800" b="1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2. VHT in de eerste lijn, het voorbeeld van CJG Noordermaat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nl-NL" altLang="nl-NL" sz="2800" b="1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nl-NL" altLang="nl-NL" sz="2800" b="1" dirty="0" smtClean="0"/>
              <a:t>3. Op zoek naar tien redenen om VHT vanuit de eerste lijn (CJG / wijkteam / </a:t>
            </a:r>
            <a:r>
              <a:rPr lang="nl-NL" altLang="nl-NL" sz="2800" b="1" dirty="0" err="1" smtClean="0"/>
              <a:t>basis-voorziening</a:t>
            </a:r>
            <a:r>
              <a:rPr lang="nl-NL" altLang="nl-NL" sz="2800" b="1" dirty="0" smtClean="0"/>
              <a:t>) in te zetten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02997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87E43"/>
          </a:solidFill>
        </p:spPr>
        <p:txBody>
          <a:bodyPr/>
          <a:lstStyle/>
          <a:p>
            <a:r>
              <a:rPr lang="en-US" dirty="0" err="1" smtClean="0"/>
              <a:t>Wijkteam</a:t>
            </a:r>
            <a:endParaRPr lang="en-US" dirty="0"/>
          </a:p>
        </p:txBody>
      </p:sp>
      <p:sp>
        <p:nvSpPr>
          <p:cNvPr id="7" name="Tijdelijke aanduiding voor tekst 6"/>
          <p:cNvSpPr txBox="1">
            <a:spLocks/>
          </p:cNvSpPr>
          <p:nvPr/>
        </p:nvSpPr>
        <p:spPr>
          <a:xfrm>
            <a:off x="3059832" y="1052736"/>
            <a:ext cx="4041775" cy="401960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Generalist - specialist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2503257" cy="2087562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voorwelzijn.nl/foto/foto_albums/algemeen/cj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75463" y="1484784"/>
            <a:ext cx="2268537" cy="1439863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33" descr="vraag tot problee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461" y="2973610"/>
            <a:ext cx="3778051" cy="30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39004"/>
            <a:ext cx="3347864" cy="24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9"/>
          <p:cNvSpPr>
            <a:spLocks noChangeArrowheads="1"/>
          </p:cNvSpPr>
          <p:nvPr/>
        </p:nvSpPr>
        <p:spPr bwMode="auto">
          <a:xfrm>
            <a:off x="3059832" y="1628800"/>
            <a:ext cx="3941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b="1" dirty="0"/>
              <a:t>Voorbeelden van mogelijke scheidslijnen tussen teams: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dirty="0"/>
              <a:t>• Levensfase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dirty="0"/>
              <a:t>• Huishoudens met/zonder kinderen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dirty="0"/>
              <a:t>• Enkelvoudig – </a:t>
            </a:r>
            <a:r>
              <a:rPr lang="nl-NL" altLang="nl-NL" sz="1600" dirty="0" err="1"/>
              <a:t>Multiproblem</a:t>
            </a:r>
            <a:endParaRPr lang="nl-NL" altLang="nl-NL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dirty="0"/>
              <a:t>• Simpel/licht – Complex/zwaar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600" dirty="0"/>
              <a:t>• Participatie – Zorg</a:t>
            </a:r>
          </a:p>
        </p:txBody>
      </p:sp>
      <p:sp>
        <p:nvSpPr>
          <p:cNvPr id="14" name="Tijdelijke aanduiding voor tekst 4"/>
          <p:cNvSpPr txBox="1">
            <a:spLocks/>
          </p:cNvSpPr>
          <p:nvPr/>
        </p:nvSpPr>
        <p:spPr>
          <a:xfrm>
            <a:off x="2843262" y="3861048"/>
            <a:ext cx="2736850" cy="381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nl-NL" dirty="0" smtClean="0"/>
              <a:t>Integraal - doelgroep</a:t>
            </a:r>
            <a:endParaRPr lang="nl-NL" dirty="0"/>
          </a:p>
        </p:txBody>
      </p:sp>
      <p:sp>
        <p:nvSpPr>
          <p:cNvPr id="6" name="Tijdelijke aanduiding voor tekst 4"/>
          <p:cNvSpPr txBox="1">
            <a:spLocks/>
          </p:cNvSpPr>
          <p:nvPr/>
        </p:nvSpPr>
        <p:spPr>
          <a:xfrm>
            <a:off x="0" y="3429000"/>
            <a:ext cx="5018088" cy="762000"/>
          </a:xfrm>
          <a:prstGeom prst="rect">
            <a:avLst/>
          </a:prstGeom>
          <a:ln>
            <a:headEnd/>
            <a:tailEnd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Jeugd – Volwassenen - Ouderen</a:t>
            </a:r>
          </a:p>
        </p:txBody>
      </p:sp>
      <p:sp>
        <p:nvSpPr>
          <p:cNvPr id="10" name="Tijdelijke aanduiding voor tekst 4"/>
          <p:cNvSpPr txBox="1">
            <a:spLocks/>
          </p:cNvSpPr>
          <p:nvPr/>
        </p:nvSpPr>
        <p:spPr bwMode="auto">
          <a:xfrm>
            <a:off x="3131840" y="5661248"/>
            <a:ext cx="3824163" cy="545976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Wingdings 3" pitchFamily="18" charset="2"/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Domeinen - disciplines</a:t>
            </a:r>
          </a:p>
        </p:txBody>
      </p:sp>
    </p:spTree>
    <p:extLst>
      <p:ext uri="{BB962C8B-B14F-4D97-AF65-F5344CB8AC3E}">
        <p14:creationId xmlns:p14="http://schemas.microsoft.com/office/powerpoint/2010/main" xmlns="" val="309573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A77AA0"/>
          </a:solidFill>
        </p:spPr>
        <p:txBody>
          <a:bodyPr/>
          <a:lstStyle/>
          <a:p>
            <a:r>
              <a:rPr lang="en-US" dirty="0" err="1" smtClean="0"/>
              <a:t>Gebiedsteam</a:t>
            </a:r>
            <a:r>
              <a:rPr lang="en-US" dirty="0" smtClean="0"/>
              <a:t> Jeugd Arnhem</a:t>
            </a:r>
            <a:endParaRPr lang="en-US" dirty="0"/>
          </a:p>
        </p:txBody>
      </p:sp>
      <p:sp>
        <p:nvSpPr>
          <p:cNvPr id="5" name="Tijdelijke aanduiding voor tekst 7"/>
          <p:cNvSpPr txBox="1">
            <a:spLocks/>
          </p:cNvSpPr>
          <p:nvPr/>
        </p:nvSpPr>
        <p:spPr>
          <a:xfrm>
            <a:off x="323528" y="1340545"/>
            <a:ext cx="6121400" cy="453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Generalisten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Verschillende disciplines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Twee proeftuinen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Ontwikkelen en uitvoeren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Consultatief expertteam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 en met vindplaatsen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(school, opvang, huisarts)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Preventief, aan de keukentafel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Dichtbij en licht waar het kan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gezin, 1 plan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2315" y="4292600"/>
            <a:ext cx="2808288" cy="16319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65" y="1268413"/>
            <a:ext cx="27955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5868665" y="3305175"/>
            <a:ext cx="2790825" cy="987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 </a:t>
            </a:r>
            <a:r>
              <a:rPr lang="nl-NL" b="1" dirty="0">
                <a:solidFill>
                  <a:srgbClr val="660033"/>
                </a:solidFill>
              </a:rPr>
              <a:t>De transitie naar een </a:t>
            </a:r>
            <a:endParaRPr lang="nl-NL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rgbClr val="660033"/>
                </a:solidFill>
              </a:rPr>
              <a:t> veerkrachtig Arnhem </a:t>
            </a:r>
            <a:endParaRPr lang="nl-NL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3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251346" y="4704526"/>
            <a:ext cx="3096518" cy="138877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900" u="sng" dirty="0">
                <a:latin typeface="Arial" charset="0"/>
              </a:rPr>
              <a:t>Denk aan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Meldcode en signaleringslijst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Raadplegen collegae en specialist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CVS: registratie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ZRM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Netwerkkaart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Plan van Aanpak/Gezinsplan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Verslagen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nl-NL" altLang="nl-NL" sz="900" dirty="0">
                <a:latin typeface="Arial" charset="0"/>
              </a:rPr>
              <a:t> Akkoord verklaring en toestemmingsverklaring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rgbClr val="14A1C0"/>
          </a:solidFill>
        </p:spPr>
        <p:txBody>
          <a:bodyPr anchor="t">
            <a:normAutofit fontScale="90000"/>
          </a:bodyPr>
          <a:lstStyle/>
          <a:p>
            <a:r>
              <a:rPr lang="nl-NL" dirty="0" smtClean="0"/>
              <a:t>Procesbeschrijving Gebiedsteam Jeugd en Volwassenen Arnhem </a:t>
            </a:r>
            <a:br>
              <a:rPr lang="nl-NL" dirty="0" smtClean="0"/>
            </a:b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9589" y="2470070"/>
            <a:ext cx="4824412" cy="3530600"/>
          </a:xfrm>
          <a:prstGeom prst="rect">
            <a:avLst/>
          </a:prstGeom>
          <a:solidFill>
            <a:srgbClr val="3366CC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000">
              <a:latin typeface="Arial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706564" y="1892220"/>
            <a:ext cx="1296987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Keukentafelgesprek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8639" y="2539920"/>
            <a:ext cx="1296987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Enkelvoudig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651251" y="2539920"/>
            <a:ext cx="1296988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Meervoudig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050801" y="3190795"/>
            <a:ext cx="1296988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Inzet GBT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(max. 3 contacten)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649664" y="3043158"/>
            <a:ext cx="1296987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Plan van Aanpak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427289" y="3694033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Inzet GBT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(max. 3 mnd)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427289" y="4198858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Evalueren 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008314" y="4846558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Voldoende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 zelfredzaam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003551" y="5349795"/>
            <a:ext cx="10033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Afsluiten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779589" y="4846558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Onvoldoende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zelfredzaam 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730751" y="3694033"/>
            <a:ext cx="1296988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Inzet Maatwerk 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732339" y="4198858"/>
            <a:ext cx="1296987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Evalueren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(max. 3 mnd)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524501" y="4846558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Onvoldoende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zelfredzaam 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108076" y="1342945"/>
            <a:ext cx="2687638" cy="334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Aanmelding, signaal, vraag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906339" y="2325608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498726" y="2182733"/>
            <a:ext cx="1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907926" y="232560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225926" y="232560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185614" y="2974895"/>
            <a:ext cx="137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227514" y="2830433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185614" y="29748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554039" y="29748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466476" y="3190795"/>
            <a:ext cx="1296988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Inzet Maatwerk </a:t>
            </a: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1474539" y="3838495"/>
            <a:ext cx="10033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Voldoende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 zelfredzaam</a:t>
            </a: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1120526" y="4341733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Afsluiten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704851" y="3838495"/>
            <a:ext cx="10033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Onvoldoende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zelfredzaam 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5435351" y="383849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378451" y="1495147"/>
            <a:ext cx="10810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1000" dirty="0">
                <a:latin typeface="Arial" charset="0"/>
              </a:rPr>
              <a:t>Veiligheid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1000" dirty="0">
                <a:latin typeface="Arial" charset="0"/>
              </a:rPr>
              <a:t>AMHK</a:t>
            </a: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4897189" y="1823958"/>
            <a:ext cx="177800" cy="214312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>
            <a:off x="6803776" y="2976483"/>
            <a:ext cx="177800" cy="214312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5290889" y="3624183"/>
            <a:ext cx="177800" cy="214312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7883276" y="3622595"/>
            <a:ext cx="177800" cy="21431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2411164" y="2470070"/>
            <a:ext cx="177800" cy="21431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7273676" y="1246108"/>
            <a:ext cx="177800" cy="214312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1907926" y="2830433"/>
            <a:ext cx="1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554039" y="3478133"/>
            <a:ext cx="15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1979364" y="362259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979364" y="36225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274764" y="36225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977776" y="4125833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187201" y="347813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498726" y="167790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233989" y="3478133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4932114" y="3478133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227514" y="3333670"/>
            <a:ext cx="15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932114" y="3478133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7235576" y="448619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659314" y="463065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235576" y="398295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7954714" y="463065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659314" y="463065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659314" y="51338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4932114" y="398295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5578226" y="463065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4211389" y="463065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4932114" y="448619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4211389" y="4630658"/>
            <a:ext cx="137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579814" y="5133895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316664" y="319079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6948239" y="319079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4066926" y="3190795"/>
            <a:ext cx="1588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4066926" y="319079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3419226" y="2038270"/>
            <a:ext cx="1588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3419226" y="203827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7811839" y="2425620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1000" i="1">
                <a:latin typeface="Arial" charset="0"/>
              </a:rPr>
              <a:t>Consultatie</a:t>
            </a: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1763464" y="333367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" name="AutoShape 73"/>
          <p:cNvSpPr>
            <a:spLocks noChangeArrowheads="1"/>
          </p:cNvSpPr>
          <p:nvPr/>
        </p:nvSpPr>
        <p:spPr bwMode="auto">
          <a:xfrm>
            <a:off x="6298951" y="4846558"/>
            <a:ext cx="10033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Voldoende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zelfredzaam </a:t>
            </a:r>
          </a:p>
        </p:txBody>
      </p:sp>
      <p:sp>
        <p:nvSpPr>
          <p:cNvPr id="75" name="AutoShape 74"/>
          <p:cNvSpPr>
            <a:spLocks noChangeArrowheads="1"/>
          </p:cNvSpPr>
          <p:nvPr/>
        </p:nvSpPr>
        <p:spPr bwMode="auto">
          <a:xfrm>
            <a:off x="6298951" y="5349795"/>
            <a:ext cx="10033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>
                <a:latin typeface="Arial" charset="0"/>
              </a:rPr>
              <a:t>Afsluiten</a:t>
            </a:r>
          </a:p>
        </p:txBody>
      </p:sp>
    </p:spTree>
    <p:extLst>
      <p:ext uri="{BB962C8B-B14F-4D97-AF65-F5344CB8AC3E}">
        <p14:creationId xmlns:p14="http://schemas.microsoft.com/office/powerpoint/2010/main" xmlns="" val="76126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1985963"/>
            <a:ext cx="6616700" cy="4251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7544" y="1340768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706 contacten met gezinnen, 541 kort /eenmalig, 165 met hulpvraag, 44 met gezinsplan en 27 afgesloten met 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44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A4D89"/>
          </a:solidFill>
        </p:spPr>
        <p:txBody>
          <a:bodyPr/>
          <a:lstStyle/>
          <a:p>
            <a:r>
              <a:rPr lang="en-US" dirty="0" smtClean="0"/>
              <a:t>Do’s and do not’s van </a:t>
            </a:r>
            <a:r>
              <a:rPr lang="en-US" dirty="0" err="1" smtClean="0"/>
              <a:t>wijkteams</a:t>
            </a:r>
            <a:r>
              <a:rPr lang="en-US" dirty="0" smtClean="0"/>
              <a:t> Arnhem</a:t>
            </a:r>
            <a:endParaRPr lang="en-US" dirty="0"/>
          </a:p>
        </p:txBody>
      </p:sp>
      <p:sp>
        <p:nvSpPr>
          <p:cNvPr id="7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15"/>
            <a:ext cx="8578850" cy="4536157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 smtClean="0"/>
              <a:t>werk met lef en out of the box, </a:t>
            </a:r>
          </a:p>
          <a:p>
            <a:pPr eaLnBrk="1" hangingPunct="1"/>
            <a:r>
              <a:rPr lang="nl-NL" altLang="nl-NL" sz="2400" dirty="0" smtClean="0"/>
              <a:t>durf kwetsbaar te zijn en los te laten, </a:t>
            </a:r>
          </a:p>
          <a:p>
            <a:pPr eaLnBrk="1" hangingPunct="1"/>
            <a:r>
              <a:rPr lang="nl-NL" altLang="nl-NL" sz="2400" dirty="0" smtClean="0"/>
              <a:t>gebruik de netwerken, </a:t>
            </a:r>
          </a:p>
          <a:p>
            <a:pPr eaLnBrk="1" hangingPunct="1"/>
            <a:r>
              <a:rPr lang="nl-NL" altLang="nl-NL" sz="2400" dirty="0" smtClean="0"/>
              <a:t>vertrouw op je eigen kracht + die van gezinnen, </a:t>
            </a:r>
          </a:p>
          <a:p>
            <a:pPr eaLnBrk="1" hangingPunct="1"/>
            <a:r>
              <a:rPr lang="nl-NL" altLang="nl-NL" sz="2400" dirty="0" smtClean="0"/>
              <a:t>werk goed vindbaar samen, </a:t>
            </a:r>
          </a:p>
          <a:p>
            <a:pPr eaLnBrk="1" hangingPunct="1"/>
            <a:r>
              <a:rPr lang="nl-NL" altLang="nl-NL" sz="2400" dirty="0" smtClean="0"/>
              <a:t>luister, </a:t>
            </a:r>
          </a:p>
          <a:p>
            <a:pPr eaLnBrk="1" hangingPunct="1"/>
            <a:r>
              <a:rPr lang="nl-NL" altLang="nl-NL" sz="2400" dirty="0" smtClean="0"/>
              <a:t>wees </a:t>
            </a:r>
            <a:r>
              <a:rPr lang="nl-NL" altLang="nl-NL" sz="2400" dirty="0" smtClean="0">
                <a:solidFill>
                  <a:srgbClr val="FF0000"/>
                </a:solidFill>
              </a:rPr>
              <a:t>present en praktisch</a:t>
            </a:r>
            <a:r>
              <a:rPr lang="nl-NL" altLang="nl-NL" sz="2400" dirty="0" smtClean="0"/>
              <a:t>, </a:t>
            </a:r>
          </a:p>
          <a:p>
            <a:pPr eaLnBrk="1" hangingPunct="1"/>
            <a:r>
              <a:rPr lang="nl-NL" altLang="nl-NL" sz="2400" dirty="0" smtClean="0"/>
              <a:t>vernieuw en focus,</a:t>
            </a:r>
          </a:p>
          <a:p>
            <a:pPr eaLnBrk="1" hangingPunct="1"/>
            <a:r>
              <a:rPr lang="nl-NL" altLang="nl-NL" sz="2400" dirty="0" smtClean="0"/>
              <a:t>bewaak de kwaliteit en de diversiteit aan expertise</a:t>
            </a:r>
          </a:p>
          <a:p>
            <a:pPr eaLnBrk="1" hangingPunct="1"/>
            <a:r>
              <a:rPr lang="nl-NL" altLang="nl-NL" sz="2400" dirty="0" smtClean="0"/>
              <a:t>de zorg voor jeugd is altijd en overal teamwork. </a:t>
            </a:r>
          </a:p>
        </p:txBody>
      </p:sp>
    </p:spTree>
    <p:extLst>
      <p:ext uri="{BB962C8B-B14F-4D97-AF65-F5344CB8AC3E}">
        <p14:creationId xmlns:p14="http://schemas.microsoft.com/office/powerpoint/2010/main" xmlns="" val="302997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87E43"/>
          </a:solidFill>
        </p:spPr>
        <p:txBody>
          <a:bodyPr>
            <a:normAutofit fontScale="90000"/>
          </a:bodyPr>
          <a:lstStyle/>
          <a:p>
            <a:r>
              <a:rPr lang="nl-NL" dirty="0" smtClean="0"/>
              <a:t>Voorbeeld: de inzet van VHT vanuit CJG </a:t>
            </a:r>
            <a:r>
              <a:rPr lang="nl-NL" dirty="0" err="1" smtClean="0"/>
              <a:t>Noordermaat</a:t>
            </a:r>
            <a:endParaRPr lang="en-US" dirty="0"/>
          </a:p>
        </p:txBody>
      </p:sp>
      <p:pic>
        <p:nvPicPr>
          <p:cNvPr id="15" name="Picture 2" descr="20-09-~1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399111"/>
            <a:ext cx="8136904" cy="4550169"/>
          </a:xfrm>
        </p:spPr>
      </p:pic>
    </p:spTree>
    <p:extLst>
      <p:ext uri="{BB962C8B-B14F-4D97-AF65-F5344CB8AC3E}">
        <p14:creationId xmlns:p14="http://schemas.microsoft.com/office/powerpoint/2010/main" xmlns="" val="3095736121"/>
      </p:ext>
    </p:extLst>
  </p:cSld>
  <p:clrMapOvr>
    <a:masterClrMapping/>
  </p:clrMapOvr>
</p:sld>
</file>

<file path=ppt/theme/theme1.xml><?xml version="1.0" encoding="utf-8"?>
<a:theme xmlns:a="http://schemas.openxmlformats.org/drawingml/2006/main" name="deJeugdZaa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348</Words>
  <Application>Microsoft Office PowerPoint</Application>
  <PresentationFormat>Diavoorstelling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deJeugdZaak</vt:lpstr>
      <vt:lpstr>Zorgen voor jeugd in wijken is teamwork</vt:lpstr>
      <vt:lpstr>Wie van u werkt in een wijkteam of gaat dat binnenkort doen?</vt:lpstr>
      <vt:lpstr>Onderwerpen </vt:lpstr>
      <vt:lpstr>Wijkteam</vt:lpstr>
      <vt:lpstr>Gebiedsteam Jeugd Arnhem</vt:lpstr>
      <vt:lpstr>Procesbeschrijving Gebiedsteam Jeugd en Volwassenen Arnhem  </vt:lpstr>
      <vt:lpstr>Resultaten</vt:lpstr>
      <vt:lpstr>Do’s and do not’s van wijkteams Arnhem</vt:lpstr>
      <vt:lpstr>Voorbeeld: de inzet van VHT vanuit CJG Noordermaat</vt:lpstr>
      <vt:lpstr>Onze vraag over VHT in de eerste lijn (wijkteam/CJG/e.d.):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PPT De JeugdZaak</dc:title>
  <dc:creator>Marian van Leeuwen</dc:creator>
  <cp:lastModifiedBy>Marian van Leeuwen</cp:lastModifiedBy>
  <cp:revision>9</cp:revision>
  <dcterms:created xsi:type="dcterms:W3CDTF">2015-06-04T20:03:39Z</dcterms:created>
  <dcterms:modified xsi:type="dcterms:W3CDTF">2015-06-09T23:50:09Z</dcterms:modified>
</cp:coreProperties>
</file>